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5661600" cy="5120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343"/>
    <a:srgbClr val="97D700"/>
    <a:srgbClr val="970F00"/>
    <a:srgbClr val="E8EE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" d="100"/>
          <a:sy n="10" d="100"/>
        </p:scale>
        <p:origin x="163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onald@Baylor%202021\CQI\QI%20@%20LPHS-E\Copy%20of%20Database%20GXP%20Scale%20up%20si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ANALYSIS!$D$32</c:f>
              <c:strCache>
                <c:ptCount val="1"/>
                <c:pt idx="0">
                  <c:v># of VL samples delivered at Hub in 2days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multiLvlStrRef>
              <c:f>ANALYSIS!$E$30:$N$31</c:f>
              <c:multiLvlStrCache>
                <c:ptCount val="10"/>
                <c:lvl>
                  <c:pt idx="0">
                    <c:v>04 April 2022</c:v>
                  </c:pt>
                  <c:pt idx="1">
                    <c:v>11 April 2022</c:v>
                  </c:pt>
                  <c:pt idx="2">
                    <c:v>18 April 2022</c:v>
                  </c:pt>
                  <c:pt idx="3">
                    <c:v>25 April 2022</c:v>
                  </c:pt>
                  <c:pt idx="4">
                    <c:v>02 May 2022</c:v>
                  </c:pt>
                  <c:pt idx="5">
                    <c:v>09 May 2022</c:v>
                  </c:pt>
                  <c:pt idx="6">
                    <c:v>16 May 2022</c:v>
                  </c:pt>
                  <c:pt idx="7">
                    <c:v>23 May 2022</c:v>
                  </c:pt>
                  <c:pt idx="8">
                    <c:v>30 May 2022</c:v>
                  </c:pt>
                  <c:pt idx="9">
                    <c:v>06 June 2022</c:v>
                  </c:pt>
                </c:lvl>
                <c:lvl>
                  <c:pt idx="0">
                    <c:v>April</c:v>
                  </c:pt>
                  <c:pt idx="4">
                    <c:v>May</c:v>
                  </c:pt>
                  <c:pt idx="9">
                    <c:v>June</c:v>
                  </c:pt>
                </c:lvl>
              </c:multiLvlStrCache>
            </c:multiLvlStrRef>
          </c:cat>
          <c:val>
            <c:numRef>
              <c:f>ANALYSIS!$E$32:$N$32</c:f>
              <c:numCache>
                <c:formatCode>General</c:formatCode>
                <c:ptCount val="10"/>
                <c:pt idx="0">
                  <c:v>32</c:v>
                </c:pt>
                <c:pt idx="1">
                  <c:v>35</c:v>
                </c:pt>
                <c:pt idx="2">
                  <c:v>91</c:v>
                </c:pt>
                <c:pt idx="3">
                  <c:v>79</c:v>
                </c:pt>
                <c:pt idx="4">
                  <c:v>75</c:v>
                </c:pt>
                <c:pt idx="5">
                  <c:v>62</c:v>
                </c:pt>
                <c:pt idx="6">
                  <c:v>54</c:v>
                </c:pt>
                <c:pt idx="7">
                  <c:v>55</c:v>
                </c:pt>
                <c:pt idx="8">
                  <c:v>111</c:v>
                </c:pt>
                <c:pt idx="9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DE-4C76-8EE4-1A45A228E7EF}"/>
            </c:ext>
          </c:extLst>
        </c:ser>
        <c:ser>
          <c:idx val="1"/>
          <c:order val="1"/>
          <c:tx>
            <c:strRef>
              <c:f>ANALYSIS!$D$33</c:f>
              <c:strCache>
                <c:ptCount val="1"/>
                <c:pt idx="0">
                  <c:v># of VL Samples Collected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multiLvlStrRef>
              <c:f>ANALYSIS!$E$30:$N$31</c:f>
              <c:multiLvlStrCache>
                <c:ptCount val="10"/>
                <c:lvl>
                  <c:pt idx="0">
                    <c:v>04 April 2022</c:v>
                  </c:pt>
                  <c:pt idx="1">
                    <c:v>11 April 2022</c:v>
                  </c:pt>
                  <c:pt idx="2">
                    <c:v>18 April 2022</c:v>
                  </c:pt>
                  <c:pt idx="3">
                    <c:v>25 April 2022</c:v>
                  </c:pt>
                  <c:pt idx="4">
                    <c:v>02 May 2022</c:v>
                  </c:pt>
                  <c:pt idx="5">
                    <c:v>09 May 2022</c:v>
                  </c:pt>
                  <c:pt idx="6">
                    <c:v>16 May 2022</c:v>
                  </c:pt>
                  <c:pt idx="7">
                    <c:v>23 May 2022</c:v>
                  </c:pt>
                  <c:pt idx="8">
                    <c:v>30 May 2022</c:v>
                  </c:pt>
                  <c:pt idx="9">
                    <c:v>06 June 2022</c:v>
                  </c:pt>
                </c:lvl>
                <c:lvl>
                  <c:pt idx="0">
                    <c:v>April</c:v>
                  </c:pt>
                  <c:pt idx="4">
                    <c:v>May</c:v>
                  </c:pt>
                  <c:pt idx="9">
                    <c:v>June</c:v>
                  </c:pt>
                </c:lvl>
              </c:multiLvlStrCache>
            </c:multiLvlStrRef>
          </c:cat>
          <c:val>
            <c:numRef>
              <c:f>ANALYSIS!$E$33:$N$33</c:f>
              <c:numCache>
                <c:formatCode>General</c:formatCode>
                <c:ptCount val="10"/>
                <c:pt idx="0">
                  <c:v>64</c:v>
                </c:pt>
                <c:pt idx="1">
                  <c:v>65</c:v>
                </c:pt>
                <c:pt idx="2">
                  <c:v>94</c:v>
                </c:pt>
                <c:pt idx="3">
                  <c:v>87</c:v>
                </c:pt>
                <c:pt idx="4">
                  <c:v>84</c:v>
                </c:pt>
                <c:pt idx="5">
                  <c:v>64</c:v>
                </c:pt>
                <c:pt idx="6">
                  <c:v>54</c:v>
                </c:pt>
                <c:pt idx="7">
                  <c:v>56</c:v>
                </c:pt>
                <c:pt idx="8">
                  <c:v>119</c:v>
                </c:pt>
                <c:pt idx="9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DE-4C76-8EE4-1A45A228E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1115056"/>
        <c:axId val="1718284128"/>
      </c:barChart>
      <c:lineChart>
        <c:grouping val="standard"/>
        <c:varyColors val="0"/>
        <c:ser>
          <c:idx val="2"/>
          <c:order val="2"/>
          <c:tx>
            <c:strRef>
              <c:f>ANALYSIS!$D$34</c:f>
              <c:strCache>
                <c:ptCount val="1"/>
                <c:pt idx="0">
                  <c:v>% VL samples delivered at Hub in 2 days</c:v>
                </c:pt>
              </c:strCache>
            </c:strRef>
          </c:tx>
          <c:spPr>
            <a:ln w="34925" cap="rnd">
              <a:solidFill>
                <a:srgbClr val="FF0000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2877261949363984E-2"/>
                  <c:y val="-8.6438152011922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DE-4C76-8EE4-1A45A228E7EF}"/>
                </c:ext>
              </c:extLst>
            </c:dLbl>
            <c:dLbl>
              <c:idx val="1"/>
              <c:layout>
                <c:manualLayout>
                  <c:x val="-3.3802812617080423E-2"/>
                  <c:y val="-9.2399403874813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DE-4C76-8EE4-1A45A228E7EF}"/>
                </c:ext>
              </c:extLst>
            </c:dLbl>
            <c:dLbl>
              <c:idx val="2"/>
              <c:layout>
                <c:manualLayout>
                  <c:x val="1.287726194936397E-2"/>
                  <c:y val="-5.3651266766020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DE-4C76-8EE4-1A45A228E7EF}"/>
                </c:ext>
              </c:extLst>
            </c:dLbl>
            <c:dLbl>
              <c:idx val="3"/>
              <c:layout>
                <c:manualLayout>
                  <c:x val="1.6096577436704371E-3"/>
                  <c:y val="-4.76900149031296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DE-4C76-8EE4-1A45A228E7EF}"/>
                </c:ext>
              </c:extLst>
            </c:dLbl>
            <c:dLbl>
              <c:idx val="4"/>
              <c:layout>
                <c:manualLayout>
                  <c:x val="-3.2193154873410516E-3"/>
                  <c:y val="-5.6631892697466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DE-4C76-8EE4-1A45A228E7EF}"/>
                </c:ext>
              </c:extLst>
            </c:dLbl>
            <c:dLbl>
              <c:idx val="5"/>
              <c:layout>
                <c:manualLayout>
                  <c:x val="1.6096577436703781E-3"/>
                  <c:y val="-4.7690014903129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DE-4C76-8EE4-1A45A228E7EF}"/>
                </c:ext>
              </c:extLst>
            </c:dLbl>
            <c:dLbl>
              <c:idx val="6"/>
              <c:layout>
                <c:manualLayout>
                  <c:x val="6.4386309746818672E-3"/>
                  <c:y val="-5.06706408345752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DE-4C76-8EE4-1A45A228E7EF}"/>
                </c:ext>
              </c:extLst>
            </c:dLbl>
            <c:dLbl>
              <c:idx val="7"/>
              <c:layout>
                <c:manualLayout>
                  <c:x val="3.2193154873409926E-3"/>
                  <c:y val="-2.9806259314456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DE-4C76-8EE4-1A45A228E7EF}"/>
                </c:ext>
              </c:extLst>
            </c:dLbl>
            <c:dLbl>
              <c:idx val="8"/>
              <c:layout>
                <c:manualLayout>
                  <c:x val="2.2535208411386946E-2"/>
                  <c:y val="-5.9612518628912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9DE-4C76-8EE4-1A45A228E7EF}"/>
                </c:ext>
              </c:extLst>
            </c:dLbl>
            <c:dLbl>
              <c:idx val="9"/>
              <c:layout>
                <c:manualLayout>
                  <c:x val="6.4386309746818672E-3"/>
                  <c:y val="-2.9806259314456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9DE-4C76-8EE4-1A45A228E7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Abadi" panose="020B0604020104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rgbClr val="FF0000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ANALYSIS!$E$30:$N$31</c:f>
              <c:multiLvlStrCache>
                <c:ptCount val="10"/>
                <c:lvl>
                  <c:pt idx="0">
                    <c:v>04 April 2022</c:v>
                  </c:pt>
                  <c:pt idx="1">
                    <c:v>11 April 2022</c:v>
                  </c:pt>
                  <c:pt idx="2">
                    <c:v>18 April 2022</c:v>
                  </c:pt>
                  <c:pt idx="3">
                    <c:v>25 April 2022</c:v>
                  </c:pt>
                  <c:pt idx="4">
                    <c:v>02 May 2022</c:v>
                  </c:pt>
                  <c:pt idx="5">
                    <c:v>09 May 2022</c:v>
                  </c:pt>
                  <c:pt idx="6">
                    <c:v>16 May 2022</c:v>
                  </c:pt>
                  <c:pt idx="7">
                    <c:v>23 May 2022</c:v>
                  </c:pt>
                  <c:pt idx="8">
                    <c:v>30 May 2022</c:v>
                  </c:pt>
                  <c:pt idx="9">
                    <c:v>06 June 2022</c:v>
                  </c:pt>
                </c:lvl>
                <c:lvl>
                  <c:pt idx="0">
                    <c:v>April</c:v>
                  </c:pt>
                  <c:pt idx="4">
                    <c:v>May</c:v>
                  </c:pt>
                  <c:pt idx="9">
                    <c:v>June</c:v>
                  </c:pt>
                </c:lvl>
              </c:multiLvlStrCache>
            </c:multiLvlStrRef>
          </c:cat>
          <c:val>
            <c:numRef>
              <c:f>ANALYSIS!$E$34:$N$34</c:f>
              <c:numCache>
                <c:formatCode>0%</c:formatCode>
                <c:ptCount val="10"/>
                <c:pt idx="0">
                  <c:v>0.5</c:v>
                </c:pt>
                <c:pt idx="1">
                  <c:v>0.53846153846153844</c:v>
                </c:pt>
                <c:pt idx="2">
                  <c:v>0.96808510638297873</c:v>
                </c:pt>
                <c:pt idx="3">
                  <c:v>0.90804597701149425</c:v>
                </c:pt>
                <c:pt idx="4">
                  <c:v>0.8928571428571429</c:v>
                </c:pt>
                <c:pt idx="5">
                  <c:v>0.96875</c:v>
                </c:pt>
                <c:pt idx="6">
                  <c:v>1</c:v>
                </c:pt>
                <c:pt idx="7">
                  <c:v>0.9821428571428571</c:v>
                </c:pt>
                <c:pt idx="8">
                  <c:v>0.9327731092436975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9DE-4C76-8EE4-1A45A228E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1112256"/>
        <c:axId val="1718308672"/>
      </c:lineChart>
      <c:catAx>
        <c:axId val="172111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pPr>
            <a:endParaRPr lang="en-US"/>
          </a:p>
        </c:txPr>
        <c:crossAx val="1718284128"/>
        <c:crosses val="autoZero"/>
        <c:auto val="1"/>
        <c:lblAlgn val="ctr"/>
        <c:lblOffset val="100"/>
        <c:noMultiLvlLbl val="0"/>
      </c:catAx>
      <c:valAx>
        <c:axId val="1718284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pPr>
            <a:endParaRPr lang="en-US"/>
          </a:p>
        </c:txPr>
        <c:crossAx val="1721115056"/>
        <c:crosses val="autoZero"/>
        <c:crossBetween val="between"/>
      </c:valAx>
      <c:valAx>
        <c:axId val="1718308672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pPr>
            <a:endParaRPr lang="en-US"/>
          </a:p>
        </c:txPr>
        <c:crossAx val="1721112256"/>
        <c:crosses val="max"/>
        <c:crossBetween val="between"/>
      </c:valAx>
      <c:catAx>
        <c:axId val="1721112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183086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314378761441716E-3"/>
          <c:y val="0.96196247956537861"/>
          <c:w val="0.97269254454861898"/>
          <c:h val="3.58577709046749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Abadi" panose="020B06040201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5875">
      <a:solidFill>
        <a:srgbClr val="C00000"/>
      </a:solidFill>
    </a:ln>
    <a:effectLst/>
  </c:spPr>
  <c:txPr>
    <a:bodyPr/>
    <a:lstStyle/>
    <a:p>
      <a:pPr>
        <a:defRPr sz="2800">
          <a:solidFill>
            <a:schemeClr val="tx1"/>
          </a:solidFill>
          <a:latin typeface="Abadi" panose="020B0604020104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4620" y="8380311"/>
            <a:ext cx="30312360" cy="17827413"/>
          </a:xfrm>
        </p:spPr>
        <p:txBody>
          <a:bodyPr anchor="b"/>
          <a:lstStyle>
            <a:lvl1pPr algn="ctr">
              <a:defRPr sz="2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57700" y="26895217"/>
            <a:ext cx="26746200" cy="12363023"/>
          </a:xfrm>
        </p:spPr>
        <p:txBody>
          <a:bodyPr/>
          <a:lstStyle>
            <a:lvl1pPr marL="0" indent="0" algn="ctr">
              <a:buNone/>
              <a:defRPr sz="9360"/>
            </a:lvl1pPr>
            <a:lvl2pPr marL="1783080" indent="0" algn="ctr">
              <a:buNone/>
              <a:defRPr sz="7800"/>
            </a:lvl2pPr>
            <a:lvl3pPr marL="3566160" indent="0" algn="ctr">
              <a:buNone/>
              <a:defRPr sz="7020"/>
            </a:lvl3pPr>
            <a:lvl4pPr marL="5349240" indent="0" algn="ctr">
              <a:buNone/>
              <a:defRPr sz="6240"/>
            </a:lvl4pPr>
            <a:lvl5pPr marL="7132320" indent="0" algn="ctr">
              <a:buNone/>
              <a:defRPr sz="6240"/>
            </a:lvl5pPr>
            <a:lvl6pPr marL="8915400" indent="0" algn="ctr">
              <a:buNone/>
              <a:defRPr sz="6240"/>
            </a:lvl6pPr>
            <a:lvl7pPr marL="10698480" indent="0" algn="ctr">
              <a:buNone/>
              <a:defRPr sz="6240"/>
            </a:lvl7pPr>
            <a:lvl8pPr marL="12481560" indent="0" algn="ctr">
              <a:buNone/>
              <a:defRPr sz="6240"/>
            </a:lvl8pPr>
            <a:lvl9pPr marL="14264640" indent="0" algn="ctr">
              <a:buNone/>
              <a:defRPr sz="6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77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520334" y="2726267"/>
            <a:ext cx="7689533" cy="433950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51737" y="2726267"/>
            <a:ext cx="22622828" cy="433950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9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0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3163" y="12766055"/>
            <a:ext cx="30758130" cy="21300436"/>
          </a:xfrm>
        </p:spPr>
        <p:txBody>
          <a:bodyPr anchor="b"/>
          <a:lstStyle>
            <a:lvl1pPr>
              <a:defRPr sz="2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3163" y="34268002"/>
            <a:ext cx="30758130" cy="11201396"/>
          </a:xfrm>
        </p:spPr>
        <p:txBody>
          <a:bodyPr/>
          <a:lstStyle>
            <a:lvl1pPr marL="0" indent="0">
              <a:buNone/>
              <a:defRPr sz="9360">
                <a:solidFill>
                  <a:schemeClr val="tx1"/>
                </a:solidFill>
              </a:defRPr>
            </a:lvl1pPr>
            <a:lvl2pPr marL="178308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2pPr>
            <a:lvl3pPr marL="3566160" indent="0">
              <a:buNone/>
              <a:defRPr sz="7020">
                <a:solidFill>
                  <a:schemeClr val="tx1">
                    <a:tint val="75000"/>
                  </a:schemeClr>
                </a:solidFill>
              </a:defRPr>
            </a:lvl3pPr>
            <a:lvl4pPr marL="534924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4pPr>
            <a:lvl5pPr marL="713232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5pPr>
            <a:lvl6pPr marL="891540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6pPr>
            <a:lvl7pPr marL="1069848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7pPr>
            <a:lvl8pPr marL="1248156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8pPr>
            <a:lvl9pPr marL="1426464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09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51735" y="13631334"/>
            <a:ext cx="15156180" cy="324899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53685" y="13631334"/>
            <a:ext cx="15156180" cy="324899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7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380" y="2726278"/>
            <a:ext cx="30758130" cy="98975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384" y="12552684"/>
            <a:ext cx="15086526" cy="6151876"/>
          </a:xfrm>
        </p:spPr>
        <p:txBody>
          <a:bodyPr anchor="b"/>
          <a:lstStyle>
            <a:lvl1pPr marL="0" indent="0">
              <a:buNone/>
              <a:defRPr sz="9360" b="1"/>
            </a:lvl1pPr>
            <a:lvl2pPr marL="1783080" indent="0">
              <a:buNone/>
              <a:defRPr sz="7800" b="1"/>
            </a:lvl2pPr>
            <a:lvl3pPr marL="3566160" indent="0">
              <a:buNone/>
              <a:defRPr sz="7020" b="1"/>
            </a:lvl3pPr>
            <a:lvl4pPr marL="5349240" indent="0">
              <a:buNone/>
              <a:defRPr sz="6240" b="1"/>
            </a:lvl4pPr>
            <a:lvl5pPr marL="7132320" indent="0">
              <a:buNone/>
              <a:defRPr sz="6240" b="1"/>
            </a:lvl5pPr>
            <a:lvl6pPr marL="8915400" indent="0">
              <a:buNone/>
              <a:defRPr sz="6240" b="1"/>
            </a:lvl6pPr>
            <a:lvl7pPr marL="10698480" indent="0">
              <a:buNone/>
              <a:defRPr sz="6240" b="1"/>
            </a:lvl7pPr>
            <a:lvl8pPr marL="12481560" indent="0">
              <a:buNone/>
              <a:defRPr sz="6240" b="1"/>
            </a:lvl8pPr>
            <a:lvl9pPr marL="14264640" indent="0">
              <a:buNone/>
              <a:defRPr sz="62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56384" y="18704560"/>
            <a:ext cx="15086526" cy="275115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053687" y="12552684"/>
            <a:ext cx="15160825" cy="6151876"/>
          </a:xfrm>
        </p:spPr>
        <p:txBody>
          <a:bodyPr anchor="b"/>
          <a:lstStyle>
            <a:lvl1pPr marL="0" indent="0">
              <a:buNone/>
              <a:defRPr sz="9360" b="1"/>
            </a:lvl1pPr>
            <a:lvl2pPr marL="1783080" indent="0">
              <a:buNone/>
              <a:defRPr sz="7800" b="1"/>
            </a:lvl2pPr>
            <a:lvl3pPr marL="3566160" indent="0">
              <a:buNone/>
              <a:defRPr sz="7020" b="1"/>
            </a:lvl3pPr>
            <a:lvl4pPr marL="5349240" indent="0">
              <a:buNone/>
              <a:defRPr sz="6240" b="1"/>
            </a:lvl4pPr>
            <a:lvl5pPr marL="7132320" indent="0">
              <a:buNone/>
              <a:defRPr sz="6240" b="1"/>
            </a:lvl5pPr>
            <a:lvl6pPr marL="8915400" indent="0">
              <a:buNone/>
              <a:defRPr sz="6240" b="1"/>
            </a:lvl6pPr>
            <a:lvl7pPr marL="10698480" indent="0">
              <a:buNone/>
              <a:defRPr sz="6240" b="1"/>
            </a:lvl7pPr>
            <a:lvl8pPr marL="12481560" indent="0">
              <a:buNone/>
              <a:defRPr sz="6240" b="1"/>
            </a:lvl8pPr>
            <a:lvl9pPr marL="14264640" indent="0">
              <a:buNone/>
              <a:defRPr sz="62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053687" y="18704560"/>
            <a:ext cx="15160825" cy="275115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07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17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2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380" y="3413760"/>
            <a:ext cx="11501794" cy="11948160"/>
          </a:xfrm>
        </p:spPr>
        <p:txBody>
          <a:bodyPr anchor="b"/>
          <a:lstStyle>
            <a:lvl1pPr>
              <a:defRPr sz="12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60825" y="7372785"/>
            <a:ext cx="18053685" cy="36389733"/>
          </a:xfrm>
        </p:spPr>
        <p:txBody>
          <a:bodyPr/>
          <a:lstStyle>
            <a:lvl1pPr>
              <a:defRPr sz="12480"/>
            </a:lvl1pPr>
            <a:lvl2pPr>
              <a:defRPr sz="10920"/>
            </a:lvl2pPr>
            <a:lvl3pPr>
              <a:defRPr sz="9360"/>
            </a:lvl3pPr>
            <a:lvl4pPr>
              <a:defRPr sz="7800"/>
            </a:lvl4pPr>
            <a:lvl5pPr>
              <a:defRPr sz="7800"/>
            </a:lvl5pPr>
            <a:lvl6pPr>
              <a:defRPr sz="7800"/>
            </a:lvl6pPr>
            <a:lvl7pPr>
              <a:defRPr sz="7800"/>
            </a:lvl7pPr>
            <a:lvl8pPr>
              <a:defRPr sz="7800"/>
            </a:lvl8pPr>
            <a:lvl9pPr>
              <a:defRPr sz="7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56380" y="15361920"/>
            <a:ext cx="11501794" cy="28459857"/>
          </a:xfrm>
        </p:spPr>
        <p:txBody>
          <a:bodyPr/>
          <a:lstStyle>
            <a:lvl1pPr marL="0" indent="0">
              <a:buNone/>
              <a:defRPr sz="6240"/>
            </a:lvl1pPr>
            <a:lvl2pPr marL="1783080" indent="0">
              <a:buNone/>
              <a:defRPr sz="5460"/>
            </a:lvl2pPr>
            <a:lvl3pPr marL="3566160" indent="0">
              <a:buNone/>
              <a:defRPr sz="4680"/>
            </a:lvl3pPr>
            <a:lvl4pPr marL="5349240" indent="0">
              <a:buNone/>
              <a:defRPr sz="3900"/>
            </a:lvl4pPr>
            <a:lvl5pPr marL="7132320" indent="0">
              <a:buNone/>
              <a:defRPr sz="3900"/>
            </a:lvl5pPr>
            <a:lvl6pPr marL="8915400" indent="0">
              <a:buNone/>
              <a:defRPr sz="3900"/>
            </a:lvl6pPr>
            <a:lvl7pPr marL="10698480" indent="0">
              <a:buNone/>
              <a:defRPr sz="3900"/>
            </a:lvl7pPr>
            <a:lvl8pPr marL="12481560" indent="0">
              <a:buNone/>
              <a:defRPr sz="3900"/>
            </a:lvl8pPr>
            <a:lvl9pPr marL="14264640" indent="0">
              <a:buNone/>
              <a:defRPr sz="3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20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380" y="3413760"/>
            <a:ext cx="11501794" cy="11948160"/>
          </a:xfrm>
        </p:spPr>
        <p:txBody>
          <a:bodyPr anchor="b"/>
          <a:lstStyle>
            <a:lvl1pPr>
              <a:defRPr sz="12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160825" y="7372785"/>
            <a:ext cx="18053685" cy="36389733"/>
          </a:xfrm>
        </p:spPr>
        <p:txBody>
          <a:bodyPr anchor="t"/>
          <a:lstStyle>
            <a:lvl1pPr marL="0" indent="0">
              <a:buNone/>
              <a:defRPr sz="12480"/>
            </a:lvl1pPr>
            <a:lvl2pPr marL="1783080" indent="0">
              <a:buNone/>
              <a:defRPr sz="10920"/>
            </a:lvl2pPr>
            <a:lvl3pPr marL="3566160" indent="0">
              <a:buNone/>
              <a:defRPr sz="9360"/>
            </a:lvl3pPr>
            <a:lvl4pPr marL="5349240" indent="0">
              <a:buNone/>
              <a:defRPr sz="7800"/>
            </a:lvl4pPr>
            <a:lvl5pPr marL="7132320" indent="0">
              <a:buNone/>
              <a:defRPr sz="7800"/>
            </a:lvl5pPr>
            <a:lvl6pPr marL="8915400" indent="0">
              <a:buNone/>
              <a:defRPr sz="7800"/>
            </a:lvl6pPr>
            <a:lvl7pPr marL="10698480" indent="0">
              <a:buNone/>
              <a:defRPr sz="7800"/>
            </a:lvl7pPr>
            <a:lvl8pPr marL="12481560" indent="0">
              <a:buNone/>
              <a:defRPr sz="7800"/>
            </a:lvl8pPr>
            <a:lvl9pPr marL="14264640" indent="0">
              <a:buNone/>
              <a:defRPr sz="7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56380" y="15361920"/>
            <a:ext cx="11501794" cy="28459857"/>
          </a:xfrm>
        </p:spPr>
        <p:txBody>
          <a:bodyPr/>
          <a:lstStyle>
            <a:lvl1pPr marL="0" indent="0">
              <a:buNone/>
              <a:defRPr sz="6240"/>
            </a:lvl1pPr>
            <a:lvl2pPr marL="1783080" indent="0">
              <a:buNone/>
              <a:defRPr sz="5460"/>
            </a:lvl2pPr>
            <a:lvl3pPr marL="3566160" indent="0">
              <a:buNone/>
              <a:defRPr sz="4680"/>
            </a:lvl3pPr>
            <a:lvl4pPr marL="5349240" indent="0">
              <a:buNone/>
              <a:defRPr sz="3900"/>
            </a:lvl4pPr>
            <a:lvl5pPr marL="7132320" indent="0">
              <a:buNone/>
              <a:defRPr sz="3900"/>
            </a:lvl5pPr>
            <a:lvl6pPr marL="8915400" indent="0">
              <a:buNone/>
              <a:defRPr sz="3900"/>
            </a:lvl6pPr>
            <a:lvl7pPr marL="10698480" indent="0">
              <a:buNone/>
              <a:defRPr sz="3900"/>
            </a:lvl7pPr>
            <a:lvl8pPr marL="12481560" indent="0">
              <a:buNone/>
              <a:defRPr sz="3900"/>
            </a:lvl8pPr>
            <a:lvl9pPr marL="14264640" indent="0">
              <a:buNone/>
              <a:defRPr sz="3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1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51735" y="2726278"/>
            <a:ext cx="30758130" cy="9897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1735" y="13631334"/>
            <a:ext cx="30758130" cy="3248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51735" y="47460758"/>
            <a:ext cx="8023860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96A64-6F9E-421B-A15D-EA8A81742A5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2905" y="47460758"/>
            <a:ext cx="12035790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186005" y="47460758"/>
            <a:ext cx="8023860" cy="2726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5E0A-F749-451B-9734-9FE56CA5B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2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566160" rtl="0" eaLnBrk="1" latinLnBrk="0" hangingPunct="1">
        <a:lnSpc>
          <a:spcPct val="90000"/>
        </a:lnSpc>
        <a:spcBef>
          <a:spcPct val="0"/>
        </a:spcBef>
        <a:buNone/>
        <a:defRPr sz="17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1540" indent="-891540" algn="l" defTabSz="3566160" rtl="0" eaLnBrk="1" latinLnBrk="0" hangingPunct="1">
        <a:lnSpc>
          <a:spcPct val="90000"/>
        </a:lnSpc>
        <a:spcBef>
          <a:spcPts val="3900"/>
        </a:spcBef>
        <a:buFont typeface="Arial" panose="020B0604020202020204" pitchFamily="34" charset="0"/>
        <a:buChar char="•"/>
        <a:defRPr sz="10920" kern="1200">
          <a:solidFill>
            <a:schemeClr val="tx1"/>
          </a:solidFill>
          <a:latin typeface="+mn-lt"/>
          <a:ea typeface="+mn-ea"/>
          <a:cs typeface="+mn-cs"/>
        </a:defRPr>
      </a:lvl1pPr>
      <a:lvl2pPr marL="267462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9360" kern="1200">
          <a:solidFill>
            <a:schemeClr val="tx1"/>
          </a:solidFill>
          <a:latin typeface="+mn-lt"/>
          <a:ea typeface="+mn-ea"/>
          <a:cs typeface="+mn-cs"/>
        </a:defRPr>
      </a:lvl2pPr>
      <a:lvl3pPr marL="445770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800" kern="1200">
          <a:solidFill>
            <a:schemeClr val="tx1"/>
          </a:solidFill>
          <a:latin typeface="+mn-lt"/>
          <a:ea typeface="+mn-ea"/>
          <a:cs typeface="+mn-cs"/>
        </a:defRPr>
      </a:lvl3pPr>
      <a:lvl4pPr marL="624078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4pPr>
      <a:lvl5pPr marL="802386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5pPr>
      <a:lvl6pPr marL="980694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6pPr>
      <a:lvl7pPr marL="1159002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7pPr>
      <a:lvl8pPr marL="1337310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8pPr>
      <a:lvl9pPr marL="1515618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1pPr>
      <a:lvl2pPr marL="178308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2pPr>
      <a:lvl3pPr marL="356616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3pPr>
      <a:lvl4pPr marL="534924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4pPr>
      <a:lvl5pPr marL="713232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5pPr>
      <a:lvl6pPr marL="891540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7pPr>
      <a:lvl8pPr marL="1248156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8pPr>
      <a:lvl9pPr marL="1426464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594B55C1-42A7-48CD-ADBF-80F5525D6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2926" y="-1850415"/>
            <a:ext cx="35661600" cy="11456880"/>
          </a:xfrm>
          <a:solidFill>
            <a:srgbClr val="97D700"/>
          </a:solidFill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 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E4D901BF-BFEC-40EB-9644-8EAFC851EAA8}"/>
              </a:ext>
            </a:extLst>
          </p:cNvPr>
          <p:cNvSpPr txBox="1">
            <a:spLocks/>
          </p:cNvSpPr>
          <p:nvPr/>
        </p:nvSpPr>
        <p:spPr>
          <a:xfrm>
            <a:off x="255508" y="12186485"/>
            <a:ext cx="11037707" cy="1198727"/>
          </a:xfrm>
          <a:prstGeom prst="rect">
            <a:avLst/>
          </a:prstGeom>
          <a:solidFill>
            <a:srgbClr val="FF4343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4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chemeClr val="tx1"/>
                </a:solidFill>
                <a:latin typeface="Abadi" panose="020B0604020104020204" pitchFamily="34" charset="0"/>
              </a:rPr>
              <a:t>Introduction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C54B0EC8-51BA-42C8-B3CB-8E647279EA49}"/>
              </a:ext>
            </a:extLst>
          </p:cNvPr>
          <p:cNvSpPr txBox="1">
            <a:spLocks/>
          </p:cNvSpPr>
          <p:nvPr/>
        </p:nvSpPr>
        <p:spPr>
          <a:xfrm>
            <a:off x="436369" y="14410854"/>
            <a:ext cx="11087215" cy="158243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4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9050" indent="-62905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Abadi" panose="020B0604020104020204" pitchFamily="34" charset="0"/>
              </a:rPr>
              <a:t>The Eastern region of Uganda  had  Viral Load coverage of 86.0%. Five districts of Bukedi sub-region  had Viral load coverage 84 %. </a:t>
            </a:r>
          </a:p>
          <a:p>
            <a:pPr marL="629050" indent="-62905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Abadi" panose="020B0604020104020204" pitchFamily="34" charset="0"/>
              </a:rPr>
              <a:t>This was sub-optimally low compared to 95% target of UNAIDS for HIV epidemic control.  </a:t>
            </a:r>
          </a:p>
          <a:p>
            <a:pPr marL="629050" indent="-62905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Abadi" panose="020B0604020104020204" pitchFamily="34" charset="0"/>
              </a:rPr>
              <a:t>The overall Turn around time for Viral load result was 25 days against the National target of 14 days. </a:t>
            </a:r>
          </a:p>
          <a:p>
            <a:pPr marL="629050" indent="-62905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Abadi" panose="020B0604020104020204" pitchFamily="34" charset="0"/>
              </a:rPr>
              <a:t>The delay process of 11 days was between sample transportation from spoke facility to hubs at </a:t>
            </a:r>
            <a:r>
              <a:rPr lang="en-US" sz="4800" dirty="0" err="1">
                <a:latin typeface="Abadi" panose="020B0604020104020204" pitchFamily="34" charset="0"/>
              </a:rPr>
              <a:t>Busolwe</a:t>
            </a:r>
            <a:r>
              <a:rPr lang="en-US" sz="4800" dirty="0">
                <a:latin typeface="Abadi" panose="020B0604020104020204" pitchFamily="34" charset="0"/>
              </a:rPr>
              <a:t> and </a:t>
            </a:r>
            <a:r>
              <a:rPr lang="en-US" sz="4800" dirty="0" err="1">
                <a:latin typeface="Abadi" panose="020B0604020104020204" pitchFamily="34" charset="0"/>
              </a:rPr>
              <a:t>Pallisa</a:t>
            </a:r>
            <a:r>
              <a:rPr lang="en-US" sz="4800" dirty="0">
                <a:latin typeface="Abadi" panose="020B0604020104020204" pitchFamily="34" charset="0"/>
              </a:rPr>
              <a:t> Hospital. </a:t>
            </a:r>
          </a:p>
          <a:p>
            <a:pPr marL="629050" indent="-62905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Abadi" panose="020B0604020104020204" pitchFamily="34" charset="0"/>
              </a:rPr>
              <a:t>This resulted into 50% Viral load  samples delivered at hub within 2 days. This was attributed to delayed packaging of samples at spoke facility, online TAT tracker data not utilized. </a:t>
            </a:r>
          </a:p>
          <a:p>
            <a:pPr marL="629050" indent="-62905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Abadi" panose="020B0604020104020204" pitchFamily="34" charset="0"/>
              </a:rPr>
              <a:t>USAID LPHS-E supported this study to reduce turn around time for viral load.</a:t>
            </a:r>
            <a:endParaRPr lang="en-GB" sz="4800" dirty="0">
              <a:latin typeface="Abadi" panose="020B0604020104020204" pitchFamily="34" charset="0"/>
            </a:endParaRPr>
          </a:p>
          <a:p>
            <a:pPr algn="just"/>
            <a:endParaRPr lang="en-GB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E4E87CB-732A-422B-9660-C78ACD1661A8}"/>
              </a:ext>
            </a:extLst>
          </p:cNvPr>
          <p:cNvSpPr txBox="1">
            <a:spLocks/>
          </p:cNvSpPr>
          <p:nvPr/>
        </p:nvSpPr>
        <p:spPr>
          <a:xfrm>
            <a:off x="485877" y="31427991"/>
            <a:ext cx="11037707" cy="1086319"/>
          </a:xfrm>
          <a:prstGeom prst="rect">
            <a:avLst/>
          </a:prstGeom>
          <a:solidFill>
            <a:srgbClr val="FF4343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4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chemeClr val="tx1"/>
                </a:solidFill>
                <a:latin typeface="Abadi" panose="020B0604020104020204" pitchFamily="34" charset="0"/>
              </a:rPr>
              <a:t>Methods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1A0DFBB3-504E-415F-9689-604134A1F36C}"/>
              </a:ext>
            </a:extLst>
          </p:cNvPr>
          <p:cNvSpPr txBox="1">
            <a:spLocks/>
          </p:cNvSpPr>
          <p:nvPr/>
        </p:nvSpPr>
        <p:spPr>
          <a:xfrm>
            <a:off x="26494316" y="12659547"/>
            <a:ext cx="8631399" cy="967963"/>
          </a:xfrm>
          <a:prstGeom prst="rect">
            <a:avLst/>
          </a:prstGeom>
          <a:solidFill>
            <a:srgbClr val="FF4343"/>
          </a:solidFill>
        </p:spPr>
        <p:txBody>
          <a:bodyPr/>
          <a:lstStyle>
            <a:lvl1pPr marL="891540" indent="-891540" algn="l" defTabSz="3566160" rtl="0" eaLnBrk="1" latinLnBrk="0" hangingPunct="1">
              <a:lnSpc>
                <a:spcPct val="90000"/>
              </a:lnSpc>
              <a:spcBef>
                <a:spcPts val="3900"/>
              </a:spcBef>
              <a:buFont typeface="Arial" panose="020B0604020202020204" pitchFamily="34" charset="0"/>
              <a:buChar char="•"/>
              <a:defRPr sz="10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46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9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577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407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2386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80694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900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3731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1561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latin typeface="Abadi" panose="020B0604020104020204" pitchFamily="34" charset="0"/>
              </a:rPr>
              <a:t>Results</a:t>
            </a:r>
          </a:p>
        </p:txBody>
      </p:sp>
      <p:sp>
        <p:nvSpPr>
          <p:cNvPr id="8" name="Text Placeholder 26">
            <a:extLst>
              <a:ext uri="{FF2B5EF4-FFF2-40B4-BE49-F238E27FC236}">
                <a16:creationId xmlns:a16="http://schemas.microsoft.com/office/drawing/2014/main" id="{C183AA54-0B87-4A1C-9EA1-E436C3B17810}"/>
              </a:ext>
            </a:extLst>
          </p:cNvPr>
          <p:cNvSpPr txBox="1">
            <a:spLocks/>
          </p:cNvSpPr>
          <p:nvPr/>
        </p:nvSpPr>
        <p:spPr>
          <a:xfrm>
            <a:off x="25376039" y="34863856"/>
            <a:ext cx="9749676" cy="3153158"/>
          </a:xfrm>
          <a:prstGeom prst="rect">
            <a:avLst/>
          </a:prstGeom>
        </p:spPr>
        <p:txBody>
          <a:bodyPr/>
          <a:lstStyle>
            <a:lvl1pPr marL="891540" indent="-891540" algn="l" defTabSz="3566160" rtl="0" eaLnBrk="1" latinLnBrk="0" hangingPunct="1">
              <a:lnSpc>
                <a:spcPct val="90000"/>
              </a:lnSpc>
              <a:spcBef>
                <a:spcPts val="3900"/>
              </a:spcBef>
              <a:buFont typeface="Arial" panose="020B0604020202020204" pitchFamily="34" charset="0"/>
              <a:buChar char="•"/>
              <a:defRPr sz="10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46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9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577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407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2386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80694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900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3731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1561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dirty="0">
                <a:latin typeface="Abadi" panose="020B0604020104020204" pitchFamily="34" charset="0"/>
              </a:rPr>
              <a:t>Higher frequency visits by riders (thrice a week) to high volume facilities improved overall turn around time for viral load.</a:t>
            </a:r>
            <a:endParaRPr lang="en-GB" sz="4800" dirty="0">
              <a:latin typeface="Abadi" panose="020B0604020104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4800" dirty="0">
              <a:latin typeface="Abadi" panose="020B0604020104020204" pitchFamily="34" charset="0"/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7541DD4A-3FC8-4716-9BC5-EBCA701B4EA3}"/>
              </a:ext>
            </a:extLst>
          </p:cNvPr>
          <p:cNvSpPr txBox="1">
            <a:spLocks/>
          </p:cNvSpPr>
          <p:nvPr/>
        </p:nvSpPr>
        <p:spPr>
          <a:xfrm>
            <a:off x="12424498" y="44153312"/>
            <a:ext cx="11037707" cy="995525"/>
          </a:xfrm>
          <a:prstGeom prst="rect">
            <a:avLst/>
          </a:prstGeom>
          <a:solidFill>
            <a:srgbClr val="FF4343"/>
          </a:solidFill>
        </p:spPr>
        <p:txBody>
          <a:bodyPr/>
          <a:lstStyle>
            <a:lvl1pPr marL="891540" indent="-891540" algn="l" defTabSz="3566160" rtl="0" eaLnBrk="1" latinLnBrk="0" hangingPunct="1">
              <a:lnSpc>
                <a:spcPct val="90000"/>
              </a:lnSpc>
              <a:spcBef>
                <a:spcPts val="3900"/>
              </a:spcBef>
              <a:buFont typeface="Arial" panose="020B0604020202020204" pitchFamily="34" charset="0"/>
              <a:buChar char="•"/>
              <a:defRPr sz="10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46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9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577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407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2386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80694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900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3731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1561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latin typeface="Abadi" panose="020B0604020104020204" pitchFamily="34" charset="0"/>
              </a:rPr>
              <a:t>Conclusion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438289C-EFBB-48CD-9563-5D04074B39ED}"/>
              </a:ext>
            </a:extLst>
          </p:cNvPr>
          <p:cNvSpPr txBox="1">
            <a:spLocks/>
          </p:cNvSpPr>
          <p:nvPr/>
        </p:nvSpPr>
        <p:spPr>
          <a:xfrm>
            <a:off x="24987501" y="32713068"/>
            <a:ext cx="9833946" cy="1086320"/>
          </a:xfrm>
          <a:prstGeom prst="rect">
            <a:avLst/>
          </a:prstGeom>
          <a:solidFill>
            <a:srgbClr val="FF4343"/>
          </a:solidFill>
        </p:spPr>
        <p:txBody>
          <a:bodyPr/>
          <a:lstStyle>
            <a:lvl1pPr marL="891540" indent="-891540" algn="l" defTabSz="3566160" rtl="0" eaLnBrk="1" latinLnBrk="0" hangingPunct="1">
              <a:lnSpc>
                <a:spcPct val="90000"/>
              </a:lnSpc>
              <a:spcBef>
                <a:spcPts val="3900"/>
              </a:spcBef>
              <a:buFont typeface="Arial" panose="020B0604020202020204" pitchFamily="34" charset="0"/>
              <a:buChar char="•"/>
              <a:defRPr sz="10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46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9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577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407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2386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80694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900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3731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1561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latin typeface="Abadi" panose="020B0604020104020204" pitchFamily="34" charset="0"/>
              </a:rPr>
              <a:t>Lessons</a:t>
            </a:r>
            <a:r>
              <a:rPr lang="en-US" sz="5400" dirty="0">
                <a:latin typeface="Abadi" panose="020B0604020104020204" pitchFamily="34" charset="0"/>
              </a:rPr>
              <a:t> </a:t>
            </a:r>
            <a:r>
              <a:rPr lang="en-US" sz="5400" b="1" dirty="0">
                <a:latin typeface="Abadi" panose="020B0604020104020204" pitchFamily="34" charset="0"/>
              </a:rPr>
              <a:t>Learnt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11ACA164-41DB-41BC-BD6E-E65B41DF69E0}"/>
              </a:ext>
            </a:extLst>
          </p:cNvPr>
          <p:cNvSpPr txBox="1">
            <a:spLocks/>
          </p:cNvSpPr>
          <p:nvPr/>
        </p:nvSpPr>
        <p:spPr>
          <a:xfrm>
            <a:off x="25503619" y="39081483"/>
            <a:ext cx="9792739" cy="1256167"/>
          </a:xfrm>
          <a:prstGeom prst="rect">
            <a:avLst/>
          </a:prstGeom>
          <a:solidFill>
            <a:srgbClr val="FF4343"/>
          </a:solidFill>
        </p:spPr>
        <p:txBody>
          <a:bodyPr/>
          <a:lstStyle>
            <a:lvl1pPr marL="891540" indent="-891540" algn="l" defTabSz="3566160" rtl="0" eaLnBrk="1" latinLnBrk="0" hangingPunct="1">
              <a:lnSpc>
                <a:spcPct val="90000"/>
              </a:lnSpc>
              <a:spcBef>
                <a:spcPts val="3900"/>
              </a:spcBef>
              <a:buFont typeface="Arial" panose="020B0604020202020204" pitchFamily="34" charset="0"/>
              <a:buChar char="•"/>
              <a:defRPr sz="10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46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9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577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407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2386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80694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900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3731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1561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latin typeface="Abadi" panose="020B0604020104020204" pitchFamily="34" charset="0"/>
              </a:rPr>
              <a:t>Acknowledgements</a:t>
            </a:r>
            <a:r>
              <a:rPr lang="en-US" sz="5400" dirty="0">
                <a:latin typeface="Abadi" panose="020B0604020104020204" pitchFamily="34" charset="0"/>
              </a:rPr>
              <a:t> 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AF47CFD4-9B2C-4564-BC25-29B03509C873}"/>
              </a:ext>
            </a:extLst>
          </p:cNvPr>
          <p:cNvSpPr txBox="1">
            <a:spLocks/>
          </p:cNvSpPr>
          <p:nvPr/>
        </p:nvSpPr>
        <p:spPr>
          <a:xfrm>
            <a:off x="365242" y="32699872"/>
            <a:ext cx="11037707" cy="158513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4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1"/>
                </a:solidFill>
                <a:latin typeface="Abadi" panose="020B0604020104020204" pitchFamily="34" charset="0"/>
              </a:rPr>
              <a:t>Mapped 20 high volume facilities in Bukedi sub-region districts of </a:t>
            </a:r>
            <a:r>
              <a:rPr lang="en-US" sz="4800" dirty="0" err="1">
                <a:solidFill>
                  <a:schemeClr val="tx1"/>
                </a:solidFill>
                <a:latin typeface="Abadi" panose="020B0604020104020204" pitchFamily="34" charset="0"/>
              </a:rPr>
              <a:t>Pallisa</a:t>
            </a:r>
            <a:r>
              <a:rPr lang="en-US" sz="4800" dirty="0">
                <a:solidFill>
                  <a:schemeClr val="tx1"/>
                </a:solidFill>
                <a:latin typeface="Abadi" panose="020B0604020104020204" pitchFamily="34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Abadi" panose="020B0604020104020204" pitchFamily="34" charset="0"/>
              </a:rPr>
              <a:t>Kibuku</a:t>
            </a:r>
            <a:r>
              <a:rPr lang="en-US" sz="4800" dirty="0">
                <a:solidFill>
                  <a:schemeClr val="tx1"/>
                </a:solidFill>
                <a:latin typeface="Abadi" panose="020B0604020104020204" pitchFamily="34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Abadi" panose="020B0604020104020204" pitchFamily="34" charset="0"/>
              </a:rPr>
              <a:t>Butaleja</a:t>
            </a:r>
            <a:r>
              <a:rPr lang="en-US" sz="4800" dirty="0">
                <a:solidFill>
                  <a:schemeClr val="tx1"/>
                </a:solidFill>
                <a:latin typeface="Abadi" panose="020B0604020104020204" pitchFamily="34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Abadi" panose="020B0604020104020204" pitchFamily="34" charset="0"/>
              </a:rPr>
              <a:t>Budaka</a:t>
            </a:r>
            <a:r>
              <a:rPr lang="en-US" sz="4800" dirty="0">
                <a:solidFill>
                  <a:schemeClr val="tx1"/>
                </a:solidFill>
                <a:latin typeface="Abadi" panose="020B0604020104020204" pitchFamily="34" charset="0"/>
              </a:rPr>
              <a:t> and </a:t>
            </a:r>
            <a:r>
              <a:rPr lang="en-US" sz="4800" dirty="0" err="1">
                <a:solidFill>
                  <a:schemeClr val="tx1"/>
                </a:solidFill>
                <a:latin typeface="Abadi" panose="020B0604020104020204" pitchFamily="34" charset="0"/>
              </a:rPr>
              <a:t>Butebo</a:t>
            </a:r>
            <a:r>
              <a:rPr lang="en-US" sz="4800" dirty="0">
                <a:solidFill>
                  <a:schemeClr val="tx1"/>
                </a:solidFill>
                <a:latin typeface="Abadi" panose="020B0604020104020204" pitchFamily="34" charset="0"/>
              </a:rPr>
              <a:t>. </a:t>
            </a:r>
          </a:p>
          <a:p>
            <a:pPr algn="just"/>
            <a:endParaRPr lang="en-US" sz="4800" dirty="0">
              <a:solidFill>
                <a:schemeClr val="tx1"/>
              </a:solidFill>
              <a:latin typeface="Abadi" panose="020B0604020104020204" pitchFamily="34" charset="0"/>
            </a:endParaRPr>
          </a:p>
          <a:p>
            <a:pPr algn="just"/>
            <a:r>
              <a:rPr lang="en-US" sz="4800" b="1" dirty="0">
                <a:solidFill>
                  <a:schemeClr val="tx1"/>
                </a:solidFill>
                <a:latin typeface="Abadi" panose="020B0604020104020204" pitchFamily="34" charset="0"/>
              </a:rPr>
              <a:t>Changes to </a:t>
            </a:r>
            <a:r>
              <a:rPr lang="en-HK" sz="4800" b="1" dirty="0">
                <a:solidFill>
                  <a:schemeClr val="tx1"/>
                </a:solidFill>
                <a:latin typeface="Abadi" panose="020B0604020104020204" pitchFamily="34" charset="0"/>
              </a:rPr>
              <a:t>Improve Viral Load results Turn Around Time from Collection date to laboratory hub included; </a:t>
            </a:r>
          </a:p>
          <a:p>
            <a:pPr marL="1008606" lvl="1" indent="-685800" algn="just">
              <a:buFont typeface="Arial" panose="020B0604020202020204" pitchFamily="34" charset="0"/>
              <a:buChar char="•"/>
            </a:pPr>
            <a:r>
              <a:rPr lang="en-HK" sz="4800" dirty="0">
                <a:latin typeface="Abadi" panose="020B0604020104020204" pitchFamily="34" charset="0"/>
              </a:rPr>
              <a:t>Hub Rider Thrice visit per week to facility, </a:t>
            </a:r>
          </a:p>
          <a:p>
            <a:pPr marL="1008606" lvl="1" indent="-685800" algn="just">
              <a:buFont typeface="Arial" panose="020B0604020202020204" pitchFamily="34" charset="0"/>
              <a:buChar char="•"/>
            </a:pPr>
            <a:r>
              <a:rPr lang="en-HK" sz="4800" dirty="0">
                <a:latin typeface="Abadi" panose="020B0604020104020204" pitchFamily="34" charset="0"/>
              </a:rPr>
              <a:t>Hub driver visited hub on Second and Fifth day, rider reminder calls to facility to prepare samples, </a:t>
            </a:r>
          </a:p>
          <a:p>
            <a:pPr marL="1008606" lvl="1" indent="-685800" algn="just">
              <a:buFont typeface="Arial" panose="020B0604020202020204" pitchFamily="34" charset="0"/>
              <a:buChar char="•"/>
            </a:pPr>
            <a:r>
              <a:rPr lang="en-HK" sz="4800" dirty="0">
                <a:latin typeface="Abadi" panose="020B0604020104020204" pitchFamily="34" charset="0"/>
              </a:rPr>
              <a:t>Health workers made Revisit calls to riders</a:t>
            </a:r>
          </a:p>
          <a:p>
            <a:pPr marL="1008606" lvl="1" indent="-685800">
              <a:buFont typeface="Arial" panose="020B0604020202020204" pitchFamily="34" charset="0"/>
              <a:buChar char="•"/>
            </a:pPr>
            <a:r>
              <a:rPr lang="en-HK" sz="4800" dirty="0">
                <a:latin typeface="Abadi" panose="020B0604020104020204" pitchFamily="34" charset="0"/>
              </a:rPr>
              <a:t>Facilitated hub rider to work on Weekends-Saturday, </a:t>
            </a:r>
          </a:p>
          <a:p>
            <a:pPr marL="1008606" lvl="1" indent="-685800">
              <a:buFont typeface="Arial" panose="020B0604020202020204" pitchFamily="34" charset="0"/>
              <a:buChar char="•"/>
            </a:pPr>
            <a:r>
              <a:rPr lang="en-HK" sz="4800" dirty="0">
                <a:latin typeface="Abadi" panose="020B0604020104020204" pitchFamily="34" charset="0"/>
              </a:rPr>
              <a:t> Lab Managers reviewed  TAT weekly,            Hub coordinator and LPHS-E Lab Officer     reviewed riders online tracker weekly.</a:t>
            </a:r>
          </a:p>
        </p:txBody>
      </p:sp>
      <p:sp>
        <p:nvSpPr>
          <p:cNvPr id="13" name="Text Placeholder 26">
            <a:extLst>
              <a:ext uri="{FF2B5EF4-FFF2-40B4-BE49-F238E27FC236}">
                <a16:creationId xmlns:a16="http://schemas.microsoft.com/office/drawing/2014/main" id="{4C98A8CD-58BD-45EB-B91E-FE1AF055E9D8}"/>
              </a:ext>
            </a:extLst>
          </p:cNvPr>
          <p:cNvSpPr txBox="1">
            <a:spLocks/>
          </p:cNvSpPr>
          <p:nvPr/>
        </p:nvSpPr>
        <p:spPr>
          <a:xfrm>
            <a:off x="25471643" y="40457991"/>
            <a:ext cx="9558469" cy="8053843"/>
          </a:xfrm>
          <a:prstGeom prst="rect">
            <a:avLst/>
          </a:prstGeom>
        </p:spPr>
        <p:txBody>
          <a:bodyPr/>
          <a:lstStyle>
            <a:lvl1pPr marL="891540" indent="-891540" algn="l" defTabSz="3566160" rtl="0" eaLnBrk="1" latinLnBrk="0" hangingPunct="1">
              <a:lnSpc>
                <a:spcPct val="90000"/>
              </a:lnSpc>
              <a:spcBef>
                <a:spcPts val="3900"/>
              </a:spcBef>
              <a:buFont typeface="Arial" panose="020B0604020202020204" pitchFamily="34" charset="0"/>
              <a:buChar char="•"/>
              <a:defRPr sz="10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46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9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577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407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2386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80694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9002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37310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156180" indent="-891540" algn="l" defTabSz="3566160" rtl="0" eaLnBrk="1" latinLnBrk="0" hangingPunct="1">
              <a:lnSpc>
                <a:spcPct val="90000"/>
              </a:lnSpc>
              <a:spcBef>
                <a:spcPts val="1950"/>
              </a:spcBef>
              <a:buFont typeface="Arial" panose="020B0604020202020204" pitchFamily="34" charset="0"/>
              <a:buChar char="•"/>
              <a:defRPr sz="7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latin typeface="Abadi" panose="020B0604020104020204" pitchFamily="34" charset="0"/>
              </a:rPr>
              <a:t> USAID -Local Partner Health Services-Eastern Region Activity (LPHS-E), Eastern region, Baylor College of Medicine-Uganda</a:t>
            </a:r>
          </a:p>
          <a:p>
            <a:r>
              <a:rPr lang="en-US" sz="4800" dirty="0" err="1">
                <a:latin typeface="Abadi" panose="020B0604020104020204" pitchFamily="34" charset="0"/>
              </a:rPr>
              <a:t>Pallisa</a:t>
            </a:r>
            <a:r>
              <a:rPr lang="en-US" sz="4800" dirty="0">
                <a:latin typeface="Abadi" panose="020B0604020104020204" pitchFamily="34" charset="0"/>
              </a:rPr>
              <a:t> District Local Government, </a:t>
            </a:r>
            <a:r>
              <a:rPr lang="en-US" sz="4800" dirty="0" err="1">
                <a:latin typeface="Abadi" panose="020B0604020104020204" pitchFamily="34" charset="0"/>
              </a:rPr>
              <a:t>Pallisa</a:t>
            </a:r>
            <a:r>
              <a:rPr lang="en-US" sz="4800" dirty="0">
                <a:latin typeface="Abadi" panose="020B0604020104020204" pitchFamily="34" charset="0"/>
              </a:rPr>
              <a:t> General Hospital, </a:t>
            </a:r>
            <a:r>
              <a:rPr lang="en-US" sz="4800" dirty="0" err="1">
                <a:latin typeface="Abadi" panose="020B0604020104020204" pitchFamily="34" charset="0"/>
              </a:rPr>
              <a:t>Pallisa</a:t>
            </a:r>
            <a:r>
              <a:rPr lang="en-US" sz="4800" dirty="0">
                <a:latin typeface="Abadi" panose="020B0604020104020204" pitchFamily="34" charset="0"/>
              </a:rPr>
              <a:t>, Uganda.</a:t>
            </a:r>
            <a:endParaRPr lang="en-GB" sz="4800" dirty="0">
              <a:latin typeface="Abadi" panose="020B0604020104020204" pitchFamily="34" charset="0"/>
            </a:endParaRPr>
          </a:p>
          <a:p>
            <a:r>
              <a:rPr lang="en-US" sz="4800" dirty="0" err="1">
                <a:latin typeface="Abadi" panose="020B0604020104020204" pitchFamily="34" charset="0"/>
              </a:rPr>
              <a:t>Butaleja</a:t>
            </a:r>
            <a:r>
              <a:rPr lang="en-US" sz="4800" dirty="0">
                <a:latin typeface="Abadi" panose="020B0604020104020204" pitchFamily="34" charset="0"/>
              </a:rPr>
              <a:t> District Local Government, </a:t>
            </a:r>
            <a:r>
              <a:rPr lang="en-US" sz="4800" dirty="0" err="1">
                <a:latin typeface="Abadi" panose="020B0604020104020204" pitchFamily="34" charset="0"/>
              </a:rPr>
              <a:t>Busolwe</a:t>
            </a:r>
            <a:r>
              <a:rPr lang="en-US" sz="4800" dirty="0">
                <a:latin typeface="Abadi" panose="020B0604020104020204" pitchFamily="34" charset="0"/>
              </a:rPr>
              <a:t> General Hospital, </a:t>
            </a:r>
            <a:r>
              <a:rPr lang="en-US" sz="4800" dirty="0" err="1">
                <a:latin typeface="Abadi" panose="020B0604020104020204" pitchFamily="34" charset="0"/>
              </a:rPr>
              <a:t>Pallisa</a:t>
            </a:r>
            <a:r>
              <a:rPr lang="en-US" sz="4800" dirty="0">
                <a:latin typeface="Abadi" panose="020B0604020104020204" pitchFamily="34" charset="0"/>
              </a:rPr>
              <a:t>, Uganda.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800" dirty="0">
              <a:latin typeface="Abadi" panose="020B0604020104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985068-1578-4815-A0AB-E8C957FEDAB0}"/>
              </a:ext>
            </a:extLst>
          </p:cNvPr>
          <p:cNvSpPr/>
          <p:nvPr/>
        </p:nvSpPr>
        <p:spPr>
          <a:xfrm>
            <a:off x="12389110" y="32597496"/>
            <a:ext cx="10883380" cy="1095005"/>
          </a:xfrm>
          <a:prstGeom prst="rect">
            <a:avLst/>
          </a:prstGeom>
          <a:solidFill>
            <a:srgbClr val="FF43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badi" panose="020B0604020104020204" pitchFamily="34" charset="0"/>
              </a:rPr>
              <a:t>Discussion</a:t>
            </a:r>
            <a:endParaRPr lang="en-GB" sz="5400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748616-17FC-49CD-88B0-F873F7ECE019}"/>
              </a:ext>
            </a:extLst>
          </p:cNvPr>
          <p:cNvSpPr txBox="1"/>
          <p:nvPr/>
        </p:nvSpPr>
        <p:spPr>
          <a:xfrm>
            <a:off x="461124" y="4788633"/>
            <a:ext cx="35406092" cy="2463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705" b="1" dirty="0">
                <a:latin typeface="Franklin Gothic Book" panose="020B0503020102020204" pitchFamily="34" charset="0"/>
              </a:rPr>
              <a:t>How to Reduce Viral Load Turn Around for Sample Transportation Between Spoke Health Facility and Laboratory Hub: A Case Study of Bukedi Region, Eastern Uganda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3B0C5F-F5AD-4FBB-B78E-63FC5EEF3AC5}"/>
              </a:ext>
            </a:extLst>
          </p:cNvPr>
          <p:cNvSpPr txBox="1"/>
          <p:nvPr/>
        </p:nvSpPr>
        <p:spPr>
          <a:xfrm>
            <a:off x="656129" y="8265166"/>
            <a:ext cx="344695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latin typeface="Abadi" panose="020B0604020104020204" pitchFamily="34" charset="0"/>
              </a:rPr>
              <a:t>R. Mangeni1</a:t>
            </a:r>
            <a:r>
              <a:rPr lang="en-US" sz="4000" b="1" u="sng" baseline="30000" dirty="0">
                <a:latin typeface="Abadi" panose="020B0604020104020204" pitchFamily="34" charset="0"/>
              </a:rPr>
              <a:t>1</a:t>
            </a:r>
            <a:r>
              <a:rPr lang="en-US" sz="4000" b="1">
                <a:latin typeface="Abadi" panose="020B0604020104020204" pitchFamily="34" charset="0"/>
              </a:rPr>
              <a:t>, S P</a:t>
            </a:r>
            <a:r>
              <a:rPr lang="en-US" sz="4000" b="1" dirty="0">
                <a:latin typeface="Abadi" panose="020B0604020104020204" pitchFamily="34" charset="0"/>
              </a:rPr>
              <a:t>. Okot</a:t>
            </a:r>
            <a:r>
              <a:rPr lang="en-US" sz="4000" b="1" baseline="30000" dirty="0">
                <a:latin typeface="Abadi" panose="020B0604020104020204" pitchFamily="34" charset="0"/>
              </a:rPr>
              <a:t>1</a:t>
            </a:r>
            <a:r>
              <a:rPr lang="en-US" sz="4000" b="1" dirty="0">
                <a:latin typeface="Abadi" panose="020B0604020104020204" pitchFamily="34" charset="0"/>
              </a:rPr>
              <a:t>, P. Oballa</a:t>
            </a:r>
            <a:r>
              <a:rPr lang="en-US" sz="4000" b="1" baseline="30000" dirty="0">
                <a:latin typeface="Abadi" panose="020B0604020104020204" pitchFamily="34" charset="0"/>
              </a:rPr>
              <a:t>1</a:t>
            </a:r>
            <a:r>
              <a:rPr lang="en-US" sz="4000" b="1" dirty="0">
                <a:latin typeface="Abadi" panose="020B0604020104020204" pitchFamily="34" charset="0"/>
              </a:rPr>
              <a:t>, D. Busharizi Migisha</a:t>
            </a:r>
            <a:r>
              <a:rPr lang="en-US" sz="4000" b="1" baseline="30000" dirty="0">
                <a:latin typeface="Abadi" panose="020B0604020104020204" pitchFamily="34" charset="0"/>
              </a:rPr>
              <a:t>1</a:t>
            </a:r>
            <a:r>
              <a:rPr lang="en-US" sz="4000" b="1" dirty="0">
                <a:latin typeface="Abadi" panose="020B0604020104020204" pitchFamily="34" charset="0"/>
              </a:rPr>
              <a:t>, A. Katawera</a:t>
            </a:r>
            <a:r>
              <a:rPr lang="en-US" sz="4000" b="1" baseline="30000" dirty="0">
                <a:latin typeface="Abadi" panose="020B0604020104020204" pitchFamily="34" charset="0"/>
              </a:rPr>
              <a:t>1</a:t>
            </a:r>
            <a:r>
              <a:rPr lang="en-US" sz="4000" b="1" dirty="0">
                <a:latin typeface="Abadi" panose="020B0604020104020204" pitchFamily="34" charset="0"/>
              </a:rPr>
              <a:t>, W. Akobye</a:t>
            </a:r>
            <a:r>
              <a:rPr lang="en-US" sz="4000" b="1" baseline="30000" dirty="0">
                <a:latin typeface="Abadi" panose="020B0604020104020204" pitchFamily="34" charset="0"/>
              </a:rPr>
              <a:t>1</a:t>
            </a:r>
            <a:r>
              <a:rPr lang="en-US" sz="4000" b="1" dirty="0">
                <a:latin typeface="Abadi" panose="020B0604020104020204" pitchFamily="34" charset="0"/>
              </a:rPr>
              <a:t>, P. Tumbu</a:t>
            </a:r>
            <a:r>
              <a:rPr lang="en-US" sz="4000" b="1" baseline="30000" dirty="0">
                <a:latin typeface="Abadi" panose="020B0604020104020204" pitchFamily="34" charset="0"/>
              </a:rPr>
              <a:t>1</a:t>
            </a:r>
            <a:r>
              <a:rPr lang="en-US" sz="4000" b="1" dirty="0">
                <a:latin typeface="Abadi" panose="020B0604020104020204" pitchFamily="34" charset="0"/>
              </a:rPr>
              <a:t>, M. Opio</a:t>
            </a:r>
            <a:r>
              <a:rPr lang="en-US" sz="4000" b="1" baseline="30000" dirty="0">
                <a:latin typeface="Abadi" panose="020B0604020104020204" pitchFamily="34" charset="0"/>
              </a:rPr>
              <a:t>2</a:t>
            </a:r>
            <a:r>
              <a:rPr lang="en-US" sz="4000" b="1" dirty="0">
                <a:latin typeface="Abadi" panose="020B0604020104020204" pitchFamily="34" charset="0"/>
              </a:rPr>
              <a:t>, G. Mulekwa</a:t>
            </a:r>
            <a:r>
              <a:rPr lang="en-US" sz="4000" b="1" baseline="30000" dirty="0">
                <a:latin typeface="Abadi" panose="020B0604020104020204" pitchFamily="34" charset="0"/>
              </a:rPr>
              <a:t>3,</a:t>
            </a:r>
            <a:r>
              <a:rPr lang="en-US" sz="4000" b="1" dirty="0">
                <a:latin typeface="Abadi" panose="020B0604020104020204" pitchFamily="34" charset="0"/>
              </a:rPr>
              <a:t> D. Wabusa</a:t>
            </a:r>
            <a:r>
              <a:rPr lang="en-US" sz="4000" b="1" baseline="30000" dirty="0">
                <a:latin typeface="Abadi" panose="020B0604020104020204" pitchFamily="34" charset="0"/>
              </a:rPr>
              <a:t>4</a:t>
            </a:r>
            <a:r>
              <a:rPr lang="en-US" sz="4000" b="1" dirty="0">
                <a:latin typeface="Abadi" panose="020B0604020104020204" pitchFamily="34" charset="0"/>
              </a:rPr>
              <a:t>, JV Maliro</a:t>
            </a:r>
            <a:r>
              <a:rPr lang="en-US" sz="4000" b="1" baseline="30000" dirty="0">
                <a:latin typeface="Abadi" panose="020B0604020104020204" pitchFamily="34" charset="0"/>
              </a:rPr>
              <a:t>5 </a:t>
            </a:r>
          </a:p>
          <a:p>
            <a:endParaRPr lang="en-US" sz="4000" b="1" dirty="0">
              <a:latin typeface="Abadi" panose="020B0604020104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badi" panose="020B0604020104020204" pitchFamily="34" charset="0"/>
                <a:cs typeface="Arial" panose="020B0604020202020204" pitchFamily="34" charset="0"/>
              </a:rPr>
              <a:t>Affiliation: </a:t>
            </a:r>
            <a:r>
              <a:rPr lang="en-US" sz="4000" b="1" baseline="30000" dirty="0">
                <a:latin typeface="Abadi" panose="020B060402010402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badi" panose="020B0604020104020204" pitchFamily="34" charset="0"/>
                <a:cs typeface="Arial" panose="020B0604020202020204" pitchFamily="34" charset="0"/>
              </a:rPr>
              <a:t>USAID Local Partner Health Services – Eastern Activity (LPHS-E), </a:t>
            </a:r>
            <a:r>
              <a:rPr lang="en-US" sz="4000" baseline="30000" dirty="0">
                <a:latin typeface="Abadi" panose="020B0604020104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>
                <a:latin typeface="Abadi" panose="020B0604020104020204" pitchFamily="34" charset="0"/>
                <a:cs typeface="Arial" panose="020B0604020202020204" pitchFamily="34" charset="0"/>
              </a:rPr>
              <a:t>Kween District Local Government.,</a:t>
            </a:r>
            <a:r>
              <a:rPr lang="en-US" sz="4000" baseline="30000" dirty="0">
                <a:latin typeface="Abadi" panose="020B0604020104020204" pitchFamily="34" charset="0"/>
              </a:rPr>
              <a:t>3</a:t>
            </a:r>
            <a:r>
              <a:rPr lang="en-US" sz="4000" dirty="0">
                <a:latin typeface="Abadi" panose="020B0604020104020204" pitchFamily="34" charset="0"/>
              </a:rPr>
              <a:t>Pallisa District Local Government, Pallisa General Hospital,</a:t>
            </a:r>
            <a:r>
              <a:rPr lang="en-GB" sz="4000" baseline="30000" dirty="0">
                <a:latin typeface="Abadi" panose="020B0604020104020204" pitchFamily="34" charset="0"/>
              </a:rPr>
              <a:t>4</a:t>
            </a:r>
            <a:r>
              <a:rPr lang="en-US" sz="4000" dirty="0" err="1">
                <a:latin typeface="Abadi" panose="020B0604020104020204" pitchFamily="34" charset="0"/>
              </a:rPr>
              <a:t>Butaleja</a:t>
            </a:r>
            <a:r>
              <a:rPr lang="en-US" sz="4000" dirty="0">
                <a:latin typeface="Abadi" panose="020B0604020104020204" pitchFamily="34" charset="0"/>
              </a:rPr>
              <a:t> District Local Government, </a:t>
            </a:r>
            <a:r>
              <a:rPr lang="en-US" sz="4000" baseline="30000" dirty="0">
                <a:latin typeface="Abadi" panose="020B0604020104020204" pitchFamily="34" charset="0"/>
              </a:rPr>
              <a:t>5</a:t>
            </a:r>
            <a:r>
              <a:rPr lang="en-US" sz="4000" dirty="0">
                <a:latin typeface="Abadi" panose="020B0604020104020204" pitchFamily="34" charset="0"/>
              </a:rPr>
              <a:t>Busolwe General Hospital, Pallisa, Uganda</a:t>
            </a:r>
            <a:endParaRPr lang="en-US" sz="4000" dirty="0">
              <a:latin typeface="Abadi" panose="020B0604020104020204" pitchFamily="34" charset="0"/>
              <a:cs typeface="Arial" panose="020B0604020202020204" pitchFamily="34" charset="0"/>
            </a:endParaRPr>
          </a:p>
          <a:p>
            <a:endParaRPr lang="en-GB" sz="4000" dirty="0">
              <a:latin typeface="Abadi" panose="020B0604020104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B45767-B92A-4640-A75E-1A047A465EBB}"/>
              </a:ext>
            </a:extLst>
          </p:cNvPr>
          <p:cNvSpPr/>
          <p:nvPr/>
        </p:nvSpPr>
        <p:spPr>
          <a:xfrm>
            <a:off x="12535077" y="34012721"/>
            <a:ext cx="10864609" cy="969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latin typeface="Abadi" panose="020B0604020104020204" pitchFamily="34" charset="0"/>
              </a:rPr>
              <a:t>The  percentage of viral load samples delivered at Hub in 2days from 20 facilities increased from 50% to 100% by 16- May 2022. </a:t>
            </a:r>
          </a:p>
          <a:p>
            <a:pPr algn="just"/>
            <a:endParaRPr lang="en-US" sz="4800" dirty="0">
              <a:latin typeface="Abadi" panose="020B0604020104020204" pitchFamily="34" charset="0"/>
            </a:endParaRPr>
          </a:p>
          <a:p>
            <a:pPr algn="just"/>
            <a:r>
              <a:rPr lang="en-US" sz="4800" dirty="0">
                <a:latin typeface="Abadi" panose="020B0604020104020204" pitchFamily="34" charset="0"/>
              </a:rPr>
              <a:t>Further within 3 months, overall 699/792 (88%) Viral Load samples were delivered at Hub in 2 days.</a:t>
            </a:r>
          </a:p>
          <a:p>
            <a:pPr algn="just"/>
            <a:endParaRPr lang="en-US" sz="4800" dirty="0">
              <a:latin typeface="Abadi" panose="020B0604020104020204" pitchFamily="34" charset="0"/>
            </a:endParaRPr>
          </a:p>
          <a:p>
            <a:pPr algn="just"/>
            <a:r>
              <a:rPr lang="en-US" sz="4800" dirty="0">
                <a:latin typeface="Abadi" panose="020B0604020104020204" pitchFamily="34" charset="0"/>
              </a:rPr>
              <a:t>The overall turn around time from samples collection to results printing reduced  from  25 days to 18 days close to the national target of 14 days</a:t>
            </a:r>
            <a:r>
              <a:rPr lang="en-GB" sz="4800" dirty="0">
                <a:latin typeface="Abadi" panose="020B0604020104020204" pitchFamily="34" charset="0"/>
              </a:rPr>
              <a:t>. </a:t>
            </a:r>
            <a:r>
              <a:rPr lang="en-US" sz="4800" dirty="0">
                <a:latin typeface="Abadi" panose="020B0604020104020204" pitchFamily="34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3A15AE-A699-4795-9788-D591DD7117C1}"/>
              </a:ext>
            </a:extLst>
          </p:cNvPr>
          <p:cNvSpPr/>
          <p:nvPr/>
        </p:nvSpPr>
        <p:spPr>
          <a:xfrm>
            <a:off x="12535077" y="45137411"/>
            <a:ext cx="103055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Abadi" panose="020B0604020104020204" pitchFamily="34" charset="0"/>
              </a:rPr>
              <a:t>Turn around time for results improved through  cohesive coordination between the health workers and hub riders. </a:t>
            </a:r>
            <a:endParaRPr lang="en-GB" sz="4800" dirty="0">
              <a:latin typeface="Abadi" panose="020B060402010402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BE149967-3369-4545-A7E0-C8EC6D8628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3229657"/>
              </p:ext>
            </p:extLst>
          </p:nvPr>
        </p:nvGraphicFramePr>
        <p:xfrm>
          <a:off x="12553342" y="14124736"/>
          <a:ext cx="22519457" cy="17674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06EBD7D6-B80C-4DB8-B003-C978033C2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8013" y="230367"/>
            <a:ext cx="3284296" cy="31529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148D2A0-6FFB-401C-8E9B-DAAD1BD3C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08" y="73257"/>
            <a:ext cx="3874162" cy="324307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1BEB582-5FC2-4069-89D3-1946EBA8E734}"/>
              </a:ext>
            </a:extLst>
          </p:cNvPr>
          <p:cNvSpPr txBox="1"/>
          <p:nvPr/>
        </p:nvSpPr>
        <p:spPr>
          <a:xfrm>
            <a:off x="1856678" y="50008683"/>
            <a:ext cx="321733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 dirty="0">
                <a:latin typeface="Abadi" panose="020B0604020104020204" pitchFamily="34" charset="0"/>
              </a:rPr>
              <a:t>This poster was printed with the assistance of the American People through the United States Agency for Development (</a:t>
            </a:r>
            <a:r>
              <a:rPr lang="en-US" sz="4600" b="1" dirty="0">
                <a:solidFill>
                  <a:srgbClr val="002F6C"/>
                </a:solidFill>
                <a:latin typeface="Abadi" panose="020B0604020104020204" pitchFamily="34" charset="0"/>
              </a:rPr>
              <a:t>US</a:t>
            </a:r>
            <a:r>
              <a:rPr lang="en-US" sz="4600" b="1" dirty="0">
                <a:solidFill>
                  <a:srgbClr val="BA0C2F"/>
                </a:solidFill>
                <a:latin typeface="Abadi" panose="020B0604020104020204" pitchFamily="34" charset="0"/>
              </a:rPr>
              <a:t>AID</a:t>
            </a:r>
            <a:r>
              <a:rPr lang="en-US" sz="4600" b="1" dirty="0">
                <a:latin typeface="Abadi" panose="020B0604020104020204" pitchFamily="34" charset="0"/>
              </a:rPr>
              <a:t>).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03FF48D-2F9C-488B-963E-209D9B810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226" y="-95096"/>
            <a:ext cx="3874161" cy="387416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E9E9836D-A8B6-4F5C-A4C4-F8F224C5F945}"/>
              </a:ext>
            </a:extLst>
          </p:cNvPr>
          <p:cNvGrpSpPr/>
          <p:nvPr/>
        </p:nvGrpSpPr>
        <p:grpSpPr>
          <a:xfrm>
            <a:off x="21339803" y="295542"/>
            <a:ext cx="3865374" cy="4126336"/>
            <a:chOff x="20721727" y="-321134"/>
            <a:chExt cx="3865374" cy="4126336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24A136A-69C0-411B-8CED-00FAEC36A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21727" y="-321134"/>
              <a:ext cx="3414329" cy="36576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5F1D771-7AD7-4FCD-A110-1DAB30F0D451}"/>
                </a:ext>
              </a:extLst>
            </p:cNvPr>
            <p:cNvSpPr txBox="1"/>
            <p:nvPr/>
          </p:nvSpPr>
          <p:spPr>
            <a:xfrm>
              <a:off x="20777026" y="3405092"/>
              <a:ext cx="3810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Ministry of Health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5355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541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Arial</vt:lpstr>
      <vt:lpstr>Calibri</vt:lpstr>
      <vt:lpstr>Calibri Light</vt:lpstr>
      <vt:lpstr>Franklin Gothic Book</vt:lpstr>
      <vt:lpstr>Office Theme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Bakyawa</dc:creator>
  <cp:lastModifiedBy>Jennifer Bakyawa</cp:lastModifiedBy>
  <cp:revision>6</cp:revision>
  <dcterms:created xsi:type="dcterms:W3CDTF">2023-03-17T14:31:45Z</dcterms:created>
  <dcterms:modified xsi:type="dcterms:W3CDTF">2023-03-22T19:21:32Z</dcterms:modified>
</cp:coreProperties>
</file>